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F41B-A8EA-4DB3-ABB5-F30367FA1AD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A9B1-177F-4A8F-9574-DA58B338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7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F41B-A8EA-4DB3-ABB5-F30367FA1AD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A9B1-177F-4A8F-9574-DA58B338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5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F41B-A8EA-4DB3-ABB5-F30367FA1AD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A9B1-177F-4A8F-9574-DA58B338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3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F41B-A8EA-4DB3-ABB5-F30367FA1AD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A9B1-177F-4A8F-9574-DA58B338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F41B-A8EA-4DB3-ABB5-F30367FA1AD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A9B1-177F-4A8F-9574-DA58B338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3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F41B-A8EA-4DB3-ABB5-F30367FA1AD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A9B1-177F-4A8F-9574-DA58B338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4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F41B-A8EA-4DB3-ABB5-F30367FA1AD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A9B1-177F-4A8F-9574-DA58B338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F41B-A8EA-4DB3-ABB5-F30367FA1AD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A9B1-177F-4A8F-9574-DA58B338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7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F41B-A8EA-4DB3-ABB5-F30367FA1AD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A9B1-177F-4A8F-9574-DA58B338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5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F41B-A8EA-4DB3-ABB5-F30367FA1AD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A9B1-177F-4A8F-9574-DA58B338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3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F41B-A8EA-4DB3-ABB5-F30367FA1AD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A9B1-177F-4A8F-9574-DA58B338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4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0F41B-A8EA-4DB3-ABB5-F30367FA1AD5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2A9B1-177F-4A8F-9574-DA58B338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3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0" y="2620963"/>
            <a:ext cx="9144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b="1" dirty="0">
                <a:solidFill>
                  <a:srgbClr val="FFFF00"/>
                </a:solidFill>
                <a:latin typeface="Book Antiqua" pitchFamily="18" charset="0"/>
              </a:rPr>
              <a:t>UMBILICAL HERNIA</a:t>
            </a:r>
          </a:p>
        </p:txBody>
      </p:sp>
    </p:spTree>
    <p:extLst>
      <p:ext uri="{BB962C8B-B14F-4D97-AF65-F5344CB8AC3E}">
        <p14:creationId xmlns:p14="http://schemas.microsoft.com/office/powerpoint/2010/main" val="341946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152400" y="0"/>
            <a:ext cx="8991600" cy="697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Complications: </a:t>
            </a:r>
          </a:p>
          <a:p>
            <a:pPr algn="just">
              <a:buFontTx/>
              <a:buChar char="•"/>
              <a:defRPr/>
            </a:pPr>
            <a:r>
              <a:rPr lang="en-US" sz="2700" b="1" dirty="0">
                <a:latin typeface="Book Antiqua" pitchFamily="18" charset="0"/>
              </a:rPr>
              <a:t>Irreducibility</a:t>
            </a:r>
          </a:p>
          <a:p>
            <a:pPr algn="just">
              <a:buFontTx/>
              <a:buChar char="•"/>
              <a:defRPr/>
            </a:pPr>
            <a:r>
              <a:rPr lang="en-US" sz="2700" b="1" dirty="0">
                <a:latin typeface="Book Antiqua" pitchFamily="18" charset="0"/>
              </a:rPr>
              <a:t>Strangulation</a:t>
            </a:r>
            <a:r>
              <a:rPr lang="en-US" dirty="0">
                <a:latin typeface="Book Antiqua" pitchFamily="18" charset="0"/>
              </a:rPr>
              <a:t> </a:t>
            </a:r>
          </a:p>
          <a:p>
            <a:pPr algn="just">
              <a:defRPr/>
            </a:pPr>
            <a:r>
              <a:rPr lang="en-US" sz="2700" b="1" i="1" dirty="0">
                <a:solidFill>
                  <a:srgbClr val="00FF00"/>
                </a:solidFill>
                <a:latin typeface="Book Antiqua" pitchFamily="18" charset="0"/>
              </a:rPr>
              <a:t>They are common due to: </a:t>
            </a:r>
          </a:p>
          <a:p>
            <a:pPr marL="514350" indent="-514350" algn="just">
              <a:buFont typeface="+mj-lt"/>
              <a:buAutoNum type="alphaLcPeriod"/>
              <a:defRPr/>
            </a:pPr>
            <a:r>
              <a:rPr lang="en-US" sz="2700" b="1" dirty="0">
                <a:latin typeface="Book Antiqua" pitchFamily="18" charset="0"/>
              </a:rPr>
              <a:t>Narrow neck </a:t>
            </a:r>
          </a:p>
          <a:p>
            <a:pPr marL="514350" indent="-514350" algn="just">
              <a:buFont typeface="+mj-lt"/>
              <a:buAutoNum type="alphaLcPeriod"/>
              <a:defRPr/>
            </a:pPr>
            <a:r>
              <a:rPr lang="en-US" sz="2700" b="1" dirty="0">
                <a:latin typeface="Book Antiqua" pitchFamily="18" charset="0"/>
              </a:rPr>
              <a:t>Adhesions</a:t>
            </a:r>
          </a:p>
          <a:p>
            <a:pPr marL="514350" indent="-514350" algn="just">
              <a:buFont typeface="+mj-lt"/>
              <a:buAutoNum type="alphaLcPeriod"/>
              <a:defRPr/>
            </a:pPr>
            <a:r>
              <a:rPr lang="en-US" sz="2700" b="1" dirty="0">
                <a:latin typeface="Book Antiqua" pitchFamily="18" charset="0"/>
              </a:rPr>
              <a:t>Sharp edge of the defect</a:t>
            </a:r>
          </a:p>
          <a:p>
            <a:pPr algn="just">
              <a:defRPr/>
            </a:pPr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Clinical Picture: </a:t>
            </a:r>
          </a:p>
          <a:p>
            <a:pPr algn="just">
              <a:buFontTx/>
              <a:buChar char="•"/>
              <a:defRPr/>
            </a:pPr>
            <a:r>
              <a:rPr lang="en-US" sz="2700" b="1" dirty="0" err="1">
                <a:latin typeface="Book Antiqua" pitchFamily="18" charset="0"/>
              </a:rPr>
              <a:t>Supraumbilical</a:t>
            </a:r>
            <a:r>
              <a:rPr lang="en-US" sz="2700" b="1" dirty="0">
                <a:latin typeface="Book Antiqua" pitchFamily="18" charset="0"/>
              </a:rPr>
              <a:t> midline swelling, giving an </a:t>
            </a:r>
            <a:r>
              <a:rPr lang="en-US" sz="2700" b="1" dirty="0" err="1">
                <a:latin typeface="Book Antiqua" pitchFamily="18" charset="0"/>
              </a:rPr>
              <a:t>expansile</a:t>
            </a:r>
            <a:r>
              <a:rPr lang="en-US" sz="2700" b="1" dirty="0">
                <a:latin typeface="Book Antiqua" pitchFamily="18" charset="0"/>
              </a:rPr>
              <a:t> impulse on cough. It is incompletely reducible</a:t>
            </a:r>
          </a:p>
          <a:p>
            <a:pPr algn="just">
              <a:buFontTx/>
              <a:buChar char="•"/>
              <a:defRPr/>
            </a:pPr>
            <a:r>
              <a:rPr lang="en-US" sz="2700" b="1" dirty="0">
                <a:latin typeface="Book Antiqua" pitchFamily="18" charset="0"/>
              </a:rPr>
              <a:t>If completely reducible the edge of the defect is palpable</a:t>
            </a:r>
          </a:p>
          <a:p>
            <a:pPr algn="just">
              <a:buFontTx/>
              <a:buChar char="•"/>
              <a:defRPr/>
            </a:pPr>
            <a:r>
              <a:rPr lang="en-US" sz="2700" b="1" dirty="0">
                <a:latin typeface="Book Antiqua" pitchFamily="18" charset="0"/>
              </a:rPr>
              <a:t>It is painless unless complicated </a:t>
            </a:r>
          </a:p>
          <a:p>
            <a:pPr algn="just">
              <a:defRPr/>
            </a:pPr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Treatment: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sz="2700" b="1" dirty="0">
                <a:latin typeface="Book Antiqua" pitchFamily="18" charset="0"/>
              </a:rPr>
              <a:t>Surgery is the only line of treatment</a:t>
            </a:r>
          </a:p>
          <a:p>
            <a:pPr algn="just">
              <a:defRPr/>
            </a:pPr>
            <a:r>
              <a:rPr lang="en-US" sz="2700" b="1" dirty="0">
                <a:latin typeface="Book Antiqua" pitchFamily="18" charset="0"/>
              </a:rPr>
              <a:t>Truss is inadvisable, as the hernia is often irreducible, and liable to strangulation </a:t>
            </a:r>
          </a:p>
        </p:txBody>
      </p:sp>
    </p:spTree>
    <p:extLst>
      <p:ext uri="{BB962C8B-B14F-4D97-AF65-F5344CB8AC3E}">
        <p14:creationId xmlns:p14="http://schemas.microsoft.com/office/powerpoint/2010/main" val="86071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0" y="41275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700" b="1" dirty="0">
                <a:latin typeface="Book Antiqua" pitchFamily="18" charset="0"/>
              </a:rPr>
              <a:t>1.</a:t>
            </a:r>
            <a:r>
              <a:rPr lang="en-US" sz="27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700" b="1" dirty="0">
                <a:latin typeface="Book Antiqua" pitchFamily="18" charset="0"/>
              </a:rPr>
              <a:t>Small defects</a:t>
            </a:r>
            <a:r>
              <a:rPr lang="en-US" dirty="0">
                <a:latin typeface="Book Antiqua" pitchFamily="18" charset="0"/>
              </a:rPr>
              <a:t>: </a:t>
            </a:r>
            <a:r>
              <a:rPr lang="en-US" sz="2800" b="1" dirty="0">
                <a:solidFill>
                  <a:srgbClr val="00FF00"/>
                </a:solidFill>
                <a:latin typeface="Book Antiqua" pitchFamily="18" charset="0"/>
              </a:rPr>
              <a:t>MAYO'S OPERATION</a:t>
            </a:r>
            <a:r>
              <a:rPr lang="en-US" sz="2800" b="1" dirty="0">
                <a:latin typeface="Book Antiqua" pitchFamily="18" charset="0"/>
              </a:rPr>
              <a:t> </a:t>
            </a:r>
          </a:p>
          <a:p>
            <a:pPr algn="just">
              <a:buFontTx/>
              <a:buChar char="•"/>
              <a:defRPr/>
            </a:pPr>
            <a:r>
              <a:rPr lang="en-US" sz="2500" b="1" dirty="0">
                <a:latin typeface="Book Antiqua" pitchFamily="18" charset="0"/>
              </a:rPr>
              <a:t>An elliptical skin incision over the dome of the hernia, skin flaps are dissected up &amp; down</a:t>
            </a:r>
          </a:p>
          <a:p>
            <a:pPr algn="just">
              <a:buFontTx/>
              <a:buChar char="•"/>
              <a:defRPr/>
            </a:pPr>
            <a:r>
              <a:rPr lang="en-US" sz="2500" b="1" dirty="0">
                <a:latin typeface="Book Antiqua" pitchFamily="18" charset="0"/>
              </a:rPr>
              <a:t>The sac is identified and dissected till the neck which is known by the glistening white fibers of the </a:t>
            </a:r>
            <a:r>
              <a:rPr lang="en-US" sz="2500" b="1" dirty="0" err="1">
                <a:latin typeface="Book Antiqua" pitchFamily="18" charset="0"/>
              </a:rPr>
              <a:t>linea</a:t>
            </a:r>
            <a:r>
              <a:rPr lang="en-US" sz="2500" b="1" dirty="0">
                <a:latin typeface="Book Antiqua" pitchFamily="18" charset="0"/>
              </a:rPr>
              <a:t> alba</a:t>
            </a:r>
          </a:p>
          <a:p>
            <a:pPr algn="just">
              <a:buFontTx/>
              <a:buChar char="•"/>
              <a:defRPr/>
            </a:pPr>
            <a:r>
              <a:rPr lang="en-US" sz="2500" b="1" dirty="0">
                <a:latin typeface="Book Antiqua" pitchFamily="18" charset="0"/>
              </a:rPr>
              <a:t>The sac is opened at the NECK, the contents are reduced </a:t>
            </a:r>
          </a:p>
          <a:p>
            <a:pPr algn="just">
              <a:buFontTx/>
              <a:buChar char="•"/>
              <a:defRPr/>
            </a:pPr>
            <a:r>
              <a:rPr lang="en-US" sz="2500" b="1" dirty="0">
                <a:latin typeface="Book Antiqua" pitchFamily="18" charset="0"/>
              </a:rPr>
              <a:t>After division of the adhesions. The sac is excised</a:t>
            </a:r>
          </a:p>
          <a:p>
            <a:pPr algn="just">
              <a:buFontTx/>
              <a:buChar char="•"/>
              <a:defRPr/>
            </a:pPr>
            <a:r>
              <a:rPr lang="en-US" sz="2500" b="1" dirty="0">
                <a:latin typeface="Book Antiqua" pitchFamily="18" charset="0"/>
              </a:rPr>
              <a:t>The defect is enlarged on both sides till the red fibers of the </a:t>
            </a:r>
            <a:r>
              <a:rPr lang="en-US" sz="2500" b="1" dirty="0" err="1">
                <a:latin typeface="Book Antiqua" pitchFamily="18" charset="0"/>
              </a:rPr>
              <a:t>recti</a:t>
            </a:r>
            <a:r>
              <a:rPr lang="en-US" sz="2500" b="1" dirty="0">
                <a:latin typeface="Book Antiqua" pitchFamily="18" charset="0"/>
              </a:rPr>
              <a:t> appear</a:t>
            </a:r>
          </a:p>
          <a:p>
            <a:pPr algn="just">
              <a:buFontTx/>
              <a:buChar char="•"/>
              <a:defRPr/>
            </a:pPr>
            <a:r>
              <a:rPr lang="en-US" sz="2500" b="1" dirty="0">
                <a:latin typeface="Book Antiqua" pitchFamily="18" charset="0"/>
              </a:rPr>
              <a:t>Three to five mattress sutures are inserted so as to overlap the upper over the lower edge. The remaining free edge is sutured to the front of the rectus sheath</a:t>
            </a:r>
          </a:p>
          <a:p>
            <a:pPr algn="just">
              <a:buFontTx/>
              <a:buChar char="•"/>
              <a:defRPr/>
            </a:pPr>
            <a:r>
              <a:rPr lang="en-US" sz="2500" b="1" dirty="0">
                <a:latin typeface="Book Antiqua" pitchFamily="18" charset="0"/>
              </a:rPr>
              <a:t>A subcutaneous drain is inserted to be removed after 48 hours</a:t>
            </a:r>
          </a:p>
          <a:p>
            <a:pPr algn="just">
              <a:buFontTx/>
              <a:buChar char="•"/>
              <a:defRPr/>
            </a:pPr>
            <a:r>
              <a:rPr lang="en-US" sz="2500" b="1" dirty="0">
                <a:latin typeface="Book Antiqua" pitchFamily="18" charset="0"/>
              </a:rPr>
              <a:t>Stitches are removed after 7 to 10 days. Binder for 3 months</a:t>
            </a:r>
          </a:p>
          <a:p>
            <a:pPr algn="just">
              <a:buFontTx/>
              <a:buChar char="•"/>
              <a:defRPr/>
            </a:pPr>
            <a:r>
              <a:rPr lang="en-US" sz="2500" b="1" dirty="0">
                <a:latin typeface="Book Antiqua" pitchFamily="18" charset="0"/>
              </a:rPr>
              <a:t>Large defects, Weak muscles, recurrent hernia: Do</a:t>
            </a:r>
            <a:r>
              <a:rPr lang="en-US" sz="2600" b="1" dirty="0">
                <a:latin typeface="Book Antiqua" pitchFamily="18" charset="0"/>
              </a:rPr>
              <a:t> </a:t>
            </a:r>
            <a:r>
              <a:rPr lang="en-US" sz="2800" b="1" dirty="0" err="1">
                <a:solidFill>
                  <a:srgbClr val="00FF00"/>
                </a:solidFill>
                <a:latin typeface="Book Antiqua" pitchFamily="18" charset="0"/>
              </a:rPr>
              <a:t>Hernioplasty</a:t>
            </a:r>
            <a:endParaRPr lang="en-US" sz="26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1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76200" y="533400"/>
            <a:ext cx="8915400" cy="620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6000" b="1" i="1" dirty="0">
                <a:solidFill>
                  <a:srgbClr val="00FF00"/>
                </a:solidFill>
                <a:latin typeface="Book Antiqua" pitchFamily="18" charset="0"/>
              </a:rPr>
              <a:t>Definition:</a:t>
            </a:r>
            <a:r>
              <a:rPr lang="en-US" sz="3200" dirty="0">
                <a:latin typeface="Book Antiqua" pitchFamily="18" charset="0"/>
              </a:rPr>
              <a:t> </a:t>
            </a:r>
          </a:p>
          <a:p>
            <a:pPr algn="just">
              <a:defRPr/>
            </a:pPr>
            <a:r>
              <a:rPr lang="en-US" sz="3700" b="1" dirty="0">
                <a:latin typeface="Book Antiqua" pitchFamily="18" charset="0"/>
              </a:rPr>
              <a:t>Hernia at and around the umbilicus</a:t>
            </a:r>
            <a:r>
              <a:rPr lang="en-US" sz="2000" b="1" dirty="0">
                <a:latin typeface="Book Antiqua" pitchFamily="18" charset="0"/>
              </a:rPr>
              <a:t> </a:t>
            </a:r>
          </a:p>
          <a:p>
            <a:pPr algn="just">
              <a:defRPr/>
            </a:pPr>
            <a:r>
              <a:rPr lang="en-US" sz="6000" b="1" dirty="0">
                <a:solidFill>
                  <a:srgbClr val="FF0000"/>
                </a:solidFill>
                <a:latin typeface="Book Antiqua" pitchFamily="18" charset="0"/>
              </a:rPr>
              <a:t>Three types:</a:t>
            </a:r>
            <a:r>
              <a:rPr lang="en-US" sz="6000" dirty="0">
                <a:latin typeface="Book Antiqua" pitchFamily="18" charset="0"/>
              </a:rPr>
              <a:t> </a:t>
            </a:r>
          </a:p>
          <a:p>
            <a:pPr marL="742950" indent="-742950" algn="just">
              <a:buFont typeface="+mj-lt"/>
              <a:buAutoNum type="alphaUcPeriod"/>
              <a:defRPr/>
            </a:pPr>
            <a:r>
              <a:rPr lang="en-US" sz="3700" b="1" dirty="0">
                <a:latin typeface="Book Antiqua" pitchFamily="18" charset="0"/>
              </a:rPr>
              <a:t>CONGENITAL UMBILICAL HERNIA </a:t>
            </a:r>
          </a:p>
          <a:p>
            <a:pPr marL="742950" indent="-742950" algn="just">
              <a:buFont typeface="+mj-lt"/>
              <a:buAutoNum type="alphaUcPeriod"/>
              <a:defRPr/>
            </a:pPr>
            <a:r>
              <a:rPr lang="en-US" sz="3700" b="1" dirty="0">
                <a:latin typeface="Book Antiqua" pitchFamily="18" charset="0"/>
              </a:rPr>
              <a:t>INFANTILE UMBILICAL HERNIA</a:t>
            </a:r>
          </a:p>
          <a:p>
            <a:pPr marL="742950" indent="-742950" algn="just">
              <a:buFont typeface="+mj-lt"/>
              <a:buAutoNum type="alphaUcPeriod"/>
              <a:defRPr/>
            </a:pPr>
            <a:r>
              <a:rPr lang="en-US" sz="3700" b="1" dirty="0">
                <a:latin typeface="Book Antiqua" pitchFamily="18" charset="0"/>
              </a:rPr>
              <a:t>ADULT (PARAUMBILIQAL) UMBILICAL HERNIA</a:t>
            </a:r>
          </a:p>
          <a:p>
            <a:pPr algn="just">
              <a:spcBef>
                <a:spcPct val="50000"/>
              </a:spcBef>
              <a:defRPr/>
            </a:pPr>
            <a:endParaRPr lang="en-US" sz="37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8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0" y="257175"/>
            <a:ext cx="9144000" cy="597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n-US" sz="3600" b="1" dirty="0">
                <a:solidFill>
                  <a:srgbClr val="01FFF9"/>
                </a:solidFill>
                <a:latin typeface="Book Antiqua" pitchFamily="18" charset="0"/>
              </a:rPr>
              <a:t>CONGENITAL UMBILICAL HERNIA</a:t>
            </a:r>
            <a:r>
              <a:rPr lang="en-US" b="1" dirty="0">
                <a:latin typeface="Book Antiqua" pitchFamily="18" charset="0"/>
              </a:rPr>
              <a:t> </a:t>
            </a:r>
          </a:p>
          <a:p>
            <a:pPr marL="342900" indent="-342900" algn="just">
              <a:defRPr/>
            </a:pPr>
            <a:r>
              <a:rPr lang="en-US" sz="3000" b="1" dirty="0">
                <a:solidFill>
                  <a:schemeClr val="bg1"/>
                </a:solidFill>
                <a:latin typeface="Book Antiqua" pitchFamily="18" charset="0"/>
              </a:rPr>
              <a:t>    </a:t>
            </a:r>
            <a:r>
              <a:rPr lang="en-US" sz="3000" b="1" dirty="0">
                <a:latin typeface="Book Antiqua" pitchFamily="18" charset="0"/>
              </a:rPr>
              <a:t>Present since birth. Due to failure of the </a:t>
            </a:r>
            <a:r>
              <a:rPr lang="en-US" sz="3000" b="1" dirty="0" err="1">
                <a:latin typeface="Book Antiqua" pitchFamily="18" charset="0"/>
              </a:rPr>
              <a:t>midgut</a:t>
            </a:r>
            <a:r>
              <a:rPr lang="en-US" sz="3000" b="1" dirty="0">
                <a:latin typeface="Book Antiqua" pitchFamily="18" charset="0"/>
              </a:rPr>
              <a:t> to return to the </a:t>
            </a:r>
            <a:r>
              <a:rPr lang="en-US" sz="3000" b="1" dirty="0" err="1">
                <a:latin typeface="Book Antiqua" pitchFamily="18" charset="0"/>
              </a:rPr>
              <a:t>coelum</a:t>
            </a:r>
            <a:r>
              <a:rPr lang="en-US" sz="3000" b="1" dirty="0">
                <a:latin typeface="Book Antiqua" pitchFamily="18" charset="0"/>
              </a:rPr>
              <a:t> in fetal life due to failure of the 2nd stage of rotation </a:t>
            </a:r>
          </a:p>
          <a:p>
            <a:pPr marL="342900" indent="-342900" algn="just">
              <a:defRPr/>
            </a:pPr>
            <a:r>
              <a:rPr lang="en-US" sz="4000" b="1" i="1" dirty="0">
                <a:solidFill>
                  <a:srgbClr val="00FF00"/>
                </a:solidFill>
                <a:latin typeface="Book Antiqua" pitchFamily="18" charset="0"/>
              </a:rPr>
              <a:t>1.Exomphalos minor: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sz="3000" b="1" dirty="0">
                <a:latin typeface="Book Antiqua" pitchFamily="18" charset="0"/>
              </a:rPr>
              <a:t>Small defect persisting at the umbilicus through which a peritoneal sac protrudes through the umbilical cord</a:t>
            </a:r>
            <a:r>
              <a:rPr lang="en-US" sz="30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</a:p>
          <a:p>
            <a:pPr marL="342900" indent="-342900" algn="just">
              <a:defRPr/>
            </a:pPr>
            <a:r>
              <a:rPr lang="en-US" sz="4800" b="1" dirty="0">
                <a:solidFill>
                  <a:srgbClr val="FF0000"/>
                </a:solidFill>
                <a:latin typeface="Book Antiqua" pitchFamily="18" charset="0"/>
              </a:rPr>
              <a:t>Contents: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sz="3000" b="1" dirty="0">
                <a:latin typeface="Book Antiqua" pitchFamily="18" charset="0"/>
              </a:rPr>
              <a:t>Loop of intestine or </a:t>
            </a:r>
            <a:r>
              <a:rPr lang="en-US" sz="3000" b="1" dirty="0" err="1">
                <a:latin typeface="Book Antiqua" pitchFamily="18" charset="0"/>
              </a:rPr>
              <a:t>Meckel's</a:t>
            </a:r>
            <a:r>
              <a:rPr lang="en-US" sz="3000" b="1" dirty="0">
                <a:latin typeface="Book Antiqua" pitchFamily="18" charset="0"/>
              </a:rPr>
              <a:t> diverticulum (Littre's)</a:t>
            </a:r>
          </a:p>
          <a:p>
            <a:pPr marL="342900" indent="-342900" algn="just">
              <a:defRPr/>
            </a:pPr>
            <a:r>
              <a:rPr lang="en-US" sz="4800" b="1" dirty="0">
                <a:solidFill>
                  <a:srgbClr val="FF0000"/>
                </a:solidFill>
                <a:latin typeface="Book Antiqua" pitchFamily="18" charset="0"/>
              </a:rPr>
              <a:t>Coverings: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sz="3000" b="1" dirty="0">
                <a:latin typeface="Book Antiqua" pitchFamily="18" charset="0"/>
              </a:rPr>
              <a:t>Thin layer of Wharton's jelly + amniotic membrane </a:t>
            </a:r>
          </a:p>
        </p:txBody>
      </p:sp>
    </p:spTree>
    <p:extLst>
      <p:ext uri="{BB962C8B-B14F-4D97-AF65-F5344CB8AC3E}">
        <p14:creationId xmlns:p14="http://schemas.microsoft.com/office/powerpoint/2010/main" val="1626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381000" y="835025"/>
            <a:ext cx="8382000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5400" b="1" dirty="0">
                <a:solidFill>
                  <a:srgbClr val="FF0000"/>
                </a:solidFill>
                <a:latin typeface="Book Antiqua" pitchFamily="18" charset="0"/>
              </a:rPr>
              <a:t>Complications: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3200" b="1" dirty="0">
                <a:latin typeface="Book Antiqua" pitchFamily="18" charset="0"/>
              </a:rPr>
              <a:t>During ligation of the cord a loop of intestine may be entangled in the ligature Always TWIST the cord to reduce the contents and ligate it 3-4 cm from the abdomen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3200" b="1" dirty="0">
                <a:latin typeface="Book Antiqua" pitchFamily="18" charset="0"/>
              </a:rPr>
              <a:t>Desiccation of the coverings and rupture of the hernia</a:t>
            </a:r>
          </a:p>
          <a:p>
            <a:pPr algn="just">
              <a:spcBef>
                <a:spcPct val="50000"/>
              </a:spcBef>
              <a:defRPr/>
            </a:pP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0" y="762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4000" b="1" i="1" dirty="0">
                <a:solidFill>
                  <a:srgbClr val="00FF00"/>
                </a:solidFill>
                <a:latin typeface="Book Antiqua" pitchFamily="18" charset="0"/>
              </a:rPr>
              <a:t>2. </a:t>
            </a:r>
            <a:r>
              <a:rPr lang="en-US" sz="4000" b="1" i="1" dirty="0" err="1">
                <a:solidFill>
                  <a:srgbClr val="00FF00"/>
                </a:solidFill>
                <a:latin typeface="Book Antiqua" pitchFamily="18" charset="0"/>
              </a:rPr>
              <a:t>Exomphalos</a:t>
            </a:r>
            <a:r>
              <a:rPr lang="en-US" sz="4000" b="1" i="1" dirty="0">
                <a:solidFill>
                  <a:srgbClr val="00FF00"/>
                </a:solidFill>
                <a:latin typeface="Book Antiqua" pitchFamily="18" charset="0"/>
              </a:rPr>
              <a:t> Major:</a:t>
            </a:r>
            <a:r>
              <a:rPr lang="en-US" b="1" dirty="0">
                <a:latin typeface="Book Antiqua" pitchFamily="18" charset="0"/>
              </a:rPr>
              <a:t> </a:t>
            </a:r>
            <a:endParaRPr lang="en-US" dirty="0">
              <a:latin typeface="Book Antiqua" pitchFamily="18" charset="0"/>
            </a:endParaRPr>
          </a:p>
          <a:p>
            <a:pPr algn="just">
              <a:defRPr/>
            </a:pPr>
            <a:r>
              <a:rPr lang="en-US" sz="3000" b="1" dirty="0">
                <a:latin typeface="Book Antiqua" pitchFamily="18" charset="0"/>
              </a:rPr>
              <a:t>A large defect at or above the umbilicus through which a large wide necked sac protrudes </a:t>
            </a:r>
          </a:p>
          <a:p>
            <a:pPr algn="just">
              <a:defRPr/>
            </a:pPr>
            <a:r>
              <a:rPr lang="en-US" sz="4000" b="1" dirty="0">
                <a:solidFill>
                  <a:srgbClr val="FF0000"/>
                </a:solidFill>
                <a:latin typeface="Book Antiqua" pitchFamily="18" charset="0"/>
              </a:rPr>
              <a:t>Contents: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2600" b="1" dirty="0">
                <a:latin typeface="Book Antiqua" pitchFamily="18" charset="0"/>
              </a:rPr>
              <a:t>Large portion of viscera may be left lobe of liver</a:t>
            </a:r>
            <a:endParaRPr lang="en-US" sz="1600" b="1" dirty="0">
              <a:latin typeface="Book Antiqua" pitchFamily="18" charset="0"/>
            </a:endParaRPr>
          </a:p>
          <a:p>
            <a:pPr algn="just">
              <a:defRPr/>
            </a:pPr>
            <a:r>
              <a:rPr lang="en-US" sz="4000" b="1" dirty="0">
                <a:solidFill>
                  <a:srgbClr val="FF0000"/>
                </a:solidFill>
                <a:latin typeface="Book Antiqua" pitchFamily="18" charset="0"/>
              </a:rPr>
              <a:t>Covering: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3000" b="1" dirty="0">
                <a:latin typeface="Book Antiqua" pitchFamily="18" charset="0"/>
              </a:rPr>
              <a:t>A layer of Amniotic membrane only </a:t>
            </a:r>
          </a:p>
          <a:p>
            <a:pPr algn="just">
              <a:defRPr/>
            </a:pPr>
            <a:r>
              <a:rPr lang="en-US" sz="4000" b="1" dirty="0">
                <a:solidFill>
                  <a:srgbClr val="FF0000"/>
                </a:solidFill>
                <a:latin typeface="Book Antiqua" pitchFamily="18" charset="0"/>
              </a:rPr>
              <a:t>Complication:</a:t>
            </a:r>
            <a:r>
              <a:rPr lang="en-US" sz="4800" b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000" b="1" dirty="0">
                <a:latin typeface="Book Antiqua" pitchFamily="18" charset="0"/>
              </a:rPr>
              <a:t>Desiccation of the covering, rupture and peritonitis</a:t>
            </a:r>
          </a:p>
          <a:p>
            <a:pPr algn="just">
              <a:defRPr/>
            </a:pPr>
            <a:r>
              <a:rPr lang="en-US" sz="4000" b="1" dirty="0">
                <a:solidFill>
                  <a:srgbClr val="FF0000"/>
                </a:solidFill>
                <a:latin typeface="Book Antiqua" pitchFamily="18" charset="0"/>
              </a:rPr>
              <a:t>Treatment: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2200" b="1" dirty="0">
                <a:latin typeface="Book Antiqua" pitchFamily="18" charset="0"/>
              </a:rPr>
              <a:t>Immediate operation</a:t>
            </a:r>
          </a:p>
          <a:p>
            <a:pPr algn="just">
              <a:defRPr/>
            </a:pPr>
            <a:r>
              <a:rPr lang="en-US" sz="2200" b="1" dirty="0">
                <a:latin typeface="Book Antiqua" pitchFamily="18" charset="0"/>
              </a:rPr>
              <a:t>1. Small defects: Contents reduced, sac excised, and abdominal muscles approximated </a:t>
            </a:r>
          </a:p>
          <a:p>
            <a:pPr algn="just">
              <a:defRPr/>
            </a:pPr>
            <a:r>
              <a:rPr lang="en-US" sz="2200" b="1" dirty="0">
                <a:latin typeface="Book Antiqua" pitchFamily="18" charset="0"/>
              </a:rPr>
              <a:t>2. Large defects: Create skin flaps by undermining of the skin and release incisions carried in the loin to cover the sac with skin without tension. Later after a few years repair the hernia</a:t>
            </a:r>
          </a:p>
        </p:txBody>
      </p:sp>
    </p:spTree>
    <p:extLst>
      <p:ext uri="{BB962C8B-B14F-4D97-AF65-F5344CB8AC3E}">
        <p14:creationId xmlns:p14="http://schemas.microsoft.com/office/powerpoint/2010/main" val="219302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76200" y="152400"/>
            <a:ext cx="90678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1FFF9"/>
                </a:solidFill>
                <a:latin typeface="Book Antiqua" pitchFamily="18" charset="0"/>
              </a:rPr>
              <a:t>B. INFANTILE UMBILICAL HERNIA</a:t>
            </a:r>
          </a:p>
          <a:p>
            <a:pPr marL="342900" indent="-342900" algn="just">
              <a:defRPr/>
            </a:pPr>
            <a:r>
              <a:rPr lang="en-US" sz="3600" b="1" dirty="0">
                <a:solidFill>
                  <a:srgbClr val="FF0000"/>
                </a:solidFill>
                <a:latin typeface="Book Antiqua" pitchFamily="18" charset="0"/>
              </a:rPr>
              <a:t>Incidence:</a:t>
            </a:r>
            <a:r>
              <a:rPr lang="en-US" b="1" dirty="0">
                <a:latin typeface="Book Antiqua" pitchFamily="18" charset="0"/>
              </a:rPr>
              <a:t>  </a:t>
            </a:r>
            <a:r>
              <a:rPr lang="en-US" sz="2800" b="1" dirty="0">
                <a:latin typeface="Book Antiqua" pitchFamily="18" charset="0"/>
              </a:rPr>
              <a:t>Babies of both sexes</a:t>
            </a:r>
            <a:r>
              <a:rPr lang="en-US" sz="1600" b="1" dirty="0">
                <a:latin typeface="Book Antiqua" pitchFamily="18" charset="0"/>
              </a:rPr>
              <a:t>. </a:t>
            </a:r>
          </a:p>
          <a:p>
            <a:pPr marL="342900" indent="-342900" algn="just">
              <a:defRPr/>
            </a:pPr>
            <a:r>
              <a:rPr lang="en-US" sz="3600" b="1" dirty="0">
                <a:solidFill>
                  <a:srgbClr val="FF0000"/>
                </a:solidFill>
                <a:latin typeface="Book Antiqua" pitchFamily="18" charset="0"/>
              </a:rPr>
              <a:t>Causes:</a:t>
            </a:r>
            <a:r>
              <a:rPr lang="en-US" sz="1600" b="1" dirty="0">
                <a:latin typeface="Book Antiqua" pitchFamily="18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b="1" dirty="0">
                <a:latin typeface="Book Antiqua" pitchFamily="18" charset="0"/>
              </a:rPr>
              <a:t>Weak umbilical scar due to infection or distension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b="1" dirty="0">
                <a:latin typeface="Book Antiqua" pitchFamily="18" charset="0"/>
              </a:rPr>
              <a:t>Increased abdominal pressure due to crying, </a:t>
            </a:r>
            <a:r>
              <a:rPr lang="en-US" sz="2800" b="1" dirty="0" err="1">
                <a:latin typeface="Book Antiqua" pitchFamily="18" charset="0"/>
              </a:rPr>
              <a:t>phimosis</a:t>
            </a:r>
            <a:r>
              <a:rPr lang="en-US" sz="2800" b="1" dirty="0">
                <a:latin typeface="Book Antiqua" pitchFamily="18" charset="0"/>
              </a:rPr>
              <a:t>, cough. Chronic bronchitis, rickets</a:t>
            </a:r>
          </a:p>
          <a:p>
            <a:pPr marL="342900" indent="-342900" algn="just">
              <a:defRPr/>
            </a:pPr>
            <a:r>
              <a:rPr lang="en-US" sz="3600" b="1" dirty="0">
                <a:solidFill>
                  <a:srgbClr val="FF0000"/>
                </a:solidFill>
                <a:latin typeface="Book Antiqua" pitchFamily="18" charset="0"/>
              </a:rPr>
              <a:t>Pathology:</a:t>
            </a:r>
            <a:r>
              <a:rPr lang="en-US" dirty="0">
                <a:latin typeface="Book Antiqua" pitchFamily="18" charset="0"/>
              </a:rPr>
              <a:t> 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n-US" sz="3600" b="1" dirty="0">
                <a:solidFill>
                  <a:srgbClr val="FF0000"/>
                </a:solidFill>
                <a:latin typeface="Book Antiqua" pitchFamily="18" charset="0"/>
              </a:rPr>
              <a:t>Sac: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sz="2800" b="1" dirty="0">
                <a:latin typeface="Book Antiqua" pitchFamily="18" charset="0"/>
              </a:rPr>
              <a:t>Small, conical, wide necked NO strangulation</a:t>
            </a:r>
            <a:endParaRPr lang="en-US" sz="2600" b="1" dirty="0">
              <a:latin typeface="Book Antiqua" pitchFamily="18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en-US" sz="3600" b="1" dirty="0">
                <a:solidFill>
                  <a:srgbClr val="FF0000"/>
                </a:solidFill>
                <a:latin typeface="Book Antiqua" pitchFamily="18" charset="0"/>
              </a:rPr>
              <a:t> CONTENTS: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2800" b="1" dirty="0">
                <a:latin typeface="Book Antiqua" pitchFamily="18" charset="0"/>
              </a:rPr>
              <a:t>Easily reducible </a:t>
            </a:r>
            <a:r>
              <a:rPr lang="en-US" sz="2800" b="1" dirty="0" err="1">
                <a:latin typeface="Book Antiqua" pitchFamily="18" charset="0"/>
              </a:rPr>
              <a:t>omentum</a:t>
            </a:r>
            <a:r>
              <a:rPr lang="en-US" sz="2800" b="1" dirty="0">
                <a:latin typeface="Book Antiqua" pitchFamily="18" charset="0"/>
              </a:rPr>
              <a:t> or intestines </a:t>
            </a:r>
            <a:endParaRPr lang="en-US" sz="2600" b="1" dirty="0">
              <a:latin typeface="Book Antiqua" pitchFamily="18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en-US" sz="3600" b="1" dirty="0">
                <a:solidFill>
                  <a:srgbClr val="FF0000"/>
                </a:solidFill>
                <a:latin typeface="Book Antiqua" pitchFamily="18" charset="0"/>
              </a:rPr>
              <a:t>COVERINGS: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sz="2800" b="1" dirty="0">
                <a:latin typeface="Book Antiqua" pitchFamily="18" charset="0"/>
              </a:rPr>
              <a:t>Stretched umbilical scar and </a:t>
            </a:r>
            <a:r>
              <a:rPr lang="en-US" sz="2800" b="1" dirty="0" err="1">
                <a:latin typeface="Book Antiqua" pitchFamily="18" charset="0"/>
              </a:rPr>
              <a:t>extraperitoneal</a:t>
            </a:r>
            <a:r>
              <a:rPr lang="en-US" sz="2800" b="1" dirty="0">
                <a:latin typeface="Book Antiqua" pitchFamily="18" charset="0"/>
              </a:rPr>
              <a:t> fat</a:t>
            </a:r>
            <a:endParaRPr lang="en-US" sz="2600" b="1" dirty="0">
              <a:latin typeface="Book Antiqua" pitchFamily="18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en-US" sz="4000" b="1" dirty="0">
                <a:solidFill>
                  <a:srgbClr val="FF0000"/>
                </a:solidFill>
                <a:latin typeface="Book Antiqua" pitchFamily="18" charset="0"/>
              </a:rPr>
              <a:t>Complication: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sz="2800" b="1" dirty="0">
                <a:latin typeface="Book Antiqua" pitchFamily="18" charset="0"/>
              </a:rPr>
              <a:t>Rare sac is wide necked </a:t>
            </a:r>
          </a:p>
        </p:txBody>
      </p:sp>
    </p:spTree>
    <p:extLst>
      <p:ext uri="{BB962C8B-B14F-4D97-AF65-F5344CB8AC3E}">
        <p14:creationId xmlns:p14="http://schemas.microsoft.com/office/powerpoint/2010/main" val="177782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60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42900" indent="-342900" algn="just">
              <a:defRPr/>
            </a:pPr>
            <a:r>
              <a:rPr lang="en-US" sz="3600" b="1" dirty="0">
                <a:solidFill>
                  <a:srgbClr val="FF0000"/>
                </a:solidFill>
                <a:latin typeface="Book Antiqua" pitchFamily="18" charset="0"/>
              </a:rPr>
              <a:t>Clinical Picture:</a:t>
            </a:r>
            <a:r>
              <a:rPr lang="en-US" b="1" dirty="0">
                <a:latin typeface="Book Antiqua" pitchFamily="18" charset="0"/>
              </a:rPr>
              <a:t> </a:t>
            </a:r>
            <a:endParaRPr lang="en-US" dirty="0">
              <a:latin typeface="Book Antiqua" pitchFamily="18" charset="0"/>
            </a:endParaRPr>
          </a:p>
          <a:p>
            <a:pPr marL="342900" indent="-342900" algn="just">
              <a:buFontTx/>
              <a:buChar char="•"/>
              <a:defRPr/>
            </a:pPr>
            <a:r>
              <a:rPr lang="en-US" sz="2700" b="1" dirty="0">
                <a:latin typeface="Book Antiqua" pitchFamily="18" charset="0"/>
              </a:rPr>
              <a:t>Umbilical swelling, increasing in size on crying &amp; straining, reducible on lying down and sleeping </a:t>
            </a:r>
          </a:p>
          <a:p>
            <a:pPr marL="342900" indent="-342900" algn="just">
              <a:buFontTx/>
              <a:buChar char="•"/>
              <a:defRPr/>
            </a:pPr>
            <a:r>
              <a:rPr lang="en-US" sz="2700" b="1" dirty="0">
                <a:latin typeface="Book Antiqua" pitchFamily="18" charset="0"/>
              </a:rPr>
              <a:t>Examination reveals an </a:t>
            </a:r>
            <a:r>
              <a:rPr lang="en-US" sz="2700" b="1" dirty="0" err="1">
                <a:latin typeface="Book Antiqua" pitchFamily="18" charset="0"/>
              </a:rPr>
              <a:t>expansile</a:t>
            </a:r>
            <a:r>
              <a:rPr lang="en-US" sz="2700" b="1" dirty="0">
                <a:latin typeface="Book Antiqua" pitchFamily="18" charset="0"/>
              </a:rPr>
              <a:t> impulse on straining</a:t>
            </a:r>
          </a:p>
          <a:p>
            <a:pPr marL="342900" indent="-342900" algn="just">
              <a:buFontTx/>
              <a:buChar char="•"/>
              <a:defRPr/>
            </a:pPr>
            <a:r>
              <a:rPr lang="en-US" sz="2700" b="1" dirty="0">
                <a:latin typeface="Book Antiqua" pitchFamily="18" charset="0"/>
              </a:rPr>
              <a:t>The edges are felt as a firm ring by the examining fingers</a:t>
            </a:r>
          </a:p>
          <a:p>
            <a:pPr marL="342900" indent="-342900" algn="just">
              <a:defRPr/>
            </a:pPr>
            <a:r>
              <a:rPr lang="en-US" sz="3600" b="1" dirty="0">
                <a:solidFill>
                  <a:srgbClr val="FF0000"/>
                </a:solidFill>
                <a:latin typeface="Book Antiqua" pitchFamily="18" charset="0"/>
              </a:rPr>
              <a:t>Treatment:</a:t>
            </a:r>
            <a:r>
              <a:rPr lang="en-US" b="1" dirty="0">
                <a:latin typeface="Book Antiqua" pitchFamily="18" charset="0"/>
              </a:rPr>
              <a:t> 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n-US" sz="2700" b="1" dirty="0">
                <a:latin typeface="Book Antiqua" pitchFamily="18" charset="0"/>
              </a:rPr>
              <a:t>Remove the cause of straining 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n-US" sz="2700" b="1" dirty="0">
                <a:latin typeface="Book Antiqua" pitchFamily="18" charset="0"/>
              </a:rPr>
              <a:t>Strapping: Indicated if the child is less than 2 years the defect is less than 2 fingers, and the hernia is reducible</a:t>
            </a:r>
          </a:p>
          <a:p>
            <a:pPr marL="342900" indent="-342900" algn="just">
              <a:defRPr/>
            </a:pPr>
            <a:r>
              <a:rPr lang="en-US" sz="2700" b="1" dirty="0">
                <a:latin typeface="Book Antiqua" pitchFamily="18" charset="0"/>
              </a:rPr>
              <a:t>The contents are reduced; the skin is raised in a vertical fold on either side of the middle line and adhesive plaster tapes are applied transversely to be changed every 2 weeks, for 2-4 months waiting for spontaneous closure of the sac </a:t>
            </a:r>
          </a:p>
        </p:txBody>
      </p:sp>
    </p:spTree>
    <p:extLst>
      <p:ext uri="{BB962C8B-B14F-4D97-AF65-F5344CB8AC3E}">
        <p14:creationId xmlns:p14="http://schemas.microsoft.com/office/powerpoint/2010/main" val="344329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534400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600" b="1" dirty="0">
                <a:solidFill>
                  <a:srgbClr val="FF0000"/>
                </a:solidFill>
                <a:latin typeface="Book Antiqua" pitchFamily="18" charset="0"/>
              </a:rPr>
              <a:t>Operation: Indications:</a:t>
            </a:r>
            <a:r>
              <a:rPr lang="en-US" b="1" dirty="0">
                <a:latin typeface="Book Antiqua" pitchFamily="18" charset="0"/>
              </a:rPr>
              <a:t> </a:t>
            </a:r>
            <a:endParaRPr lang="en-US" dirty="0">
              <a:latin typeface="Book Antiqua" pitchFamily="18" charset="0"/>
            </a:endParaRPr>
          </a:p>
          <a:p>
            <a:pPr algn="just">
              <a:buFontTx/>
              <a:buChar char="•"/>
              <a:defRPr/>
            </a:pPr>
            <a:r>
              <a:rPr lang="en-US" sz="3000" b="1" dirty="0">
                <a:latin typeface="Book Antiqua" pitchFamily="18" charset="0"/>
              </a:rPr>
              <a:t>Child over 2 years  </a:t>
            </a:r>
          </a:p>
          <a:p>
            <a:pPr algn="just">
              <a:buFontTx/>
              <a:buChar char="•"/>
              <a:defRPr/>
            </a:pPr>
            <a:r>
              <a:rPr lang="en-US" sz="3000" b="1" dirty="0">
                <a:latin typeface="Book Antiqua" pitchFamily="18" charset="0"/>
              </a:rPr>
              <a:t>Defect over 2 fingers</a:t>
            </a:r>
          </a:p>
          <a:p>
            <a:pPr algn="just">
              <a:buFontTx/>
              <a:buChar char="•"/>
              <a:defRPr/>
            </a:pPr>
            <a:r>
              <a:rPr lang="en-US" sz="3000" b="1" dirty="0">
                <a:latin typeface="Book Antiqua" pitchFamily="18" charset="0"/>
              </a:rPr>
              <a:t>Failed strapping</a:t>
            </a:r>
          </a:p>
          <a:p>
            <a:pPr algn="just">
              <a:buFontTx/>
              <a:buChar char="•"/>
              <a:defRPr/>
            </a:pPr>
            <a:r>
              <a:rPr lang="en-US" sz="3000" b="1" dirty="0">
                <a:latin typeface="Book Antiqua" pitchFamily="18" charset="0"/>
              </a:rPr>
              <a:t>Hernia complicated</a:t>
            </a:r>
          </a:p>
          <a:p>
            <a:pPr algn="just">
              <a:defRPr/>
            </a:pPr>
            <a:r>
              <a:rPr lang="en-US" sz="3600" b="1" dirty="0">
                <a:solidFill>
                  <a:srgbClr val="FF0000"/>
                </a:solidFill>
                <a:latin typeface="Book Antiqua" pitchFamily="18" charset="0"/>
              </a:rPr>
              <a:t>Technique:</a:t>
            </a:r>
            <a:r>
              <a:rPr lang="en-US" sz="26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</a:p>
          <a:p>
            <a:pPr algn="just">
              <a:buFontTx/>
              <a:buChar char="•"/>
              <a:defRPr/>
            </a:pPr>
            <a:r>
              <a:rPr lang="en-US" sz="3000" b="1" dirty="0" err="1">
                <a:latin typeface="Book Antiqua" pitchFamily="18" charset="0"/>
              </a:rPr>
              <a:t>Crescenteric</a:t>
            </a:r>
            <a:r>
              <a:rPr lang="en-US" sz="3000" b="1" dirty="0">
                <a:latin typeface="Book Antiqua" pitchFamily="18" charset="0"/>
              </a:rPr>
              <a:t> </a:t>
            </a:r>
            <a:r>
              <a:rPr lang="en-US" sz="3000" b="1" dirty="0" err="1">
                <a:latin typeface="Book Antiqua" pitchFamily="18" charset="0"/>
              </a:rPr>
              <a:t>subumbilical</a:t>
            </a:r>
            <a:r>
              <a:rPr lang="en-US" sz="3000" b="1" dirty="0">
                <a:latin typeface="Book Antiqua" pitchFamily="18" charset="0"/>
              </a:rPr>
              <a:t> incision, dissecting the </a:t>
            </a:r>
            <a:r>
              <a:rPr lang="en-US" sz="3000" b="1" dirty="0" err="1">
                <a:latin typeface="Book Antiqua" pitchFamily="18" charset="0"/>
              </a:rPr>
              <a:t>hernial</a:t>
            </a:r>
            <a:r>
              <a:rPr lang="en-US" sz="3000" b="1" dirty="0">
                <a:latin typeface="Book Antiqua" pitchFamily="18" charset="0"/>
              </a:rPr>
              <a:t> sac which is excised at the proper neck</a:t>
            </a:r>
          </a:p>
          <a:p>
            <a:pPr algn="just">
              <a:buFontTx/>
              <a:buChar char="•"/>
              <a:defRPr/>
            </a:pPr>
            <a:r>
              <a:rPr lang="en-US" sz="3000" b="1" dirty="0">
                <a:latin typeface="Book Antiqua" pitchFamily="18" charset="0"/>
              </a:rPr>
              <a:t>The defect in the </a:t>
            </a:r>
            <a:r>
              <a:rPr lang="en-US" sz="3000" b="1" dirty="0" err="1">
                <a:latin typeface="Book Antiqua" pitchFamily="18" charset="0"/>
              </a:rPr>
              <a:t>linea</a:t>
            </a:r>
            <a:r>
              <a:rPr lang="en-US" sz="3000" b="1" dirty="0">
                <a:latin typeface="Book Antiqua" pitchFamily="18" charset="0"/>
              </a:rPr>
              <a:t> alba is repaired with a few stitches</a:t>
            </a:r>
          </a:p>
          <a:p>
            <a:pPr algn="just">
              <a:buFontTx/>
              <a:buChar char="•"/>
              <a:defRPr/>
            </a:pPr>
            <a:r>
              <a:rPr lang="en-US" sz="3000" b="1" dirty="0">
                <a:latin typeface="Book Antiqua" pitchFamily="18" charset="0"/>
              </a:rPr>
              <a:t>A subcutaneous drain is put to be removed after 48 hours  </a:t>
            </a:r>
          </a:p>
        </p:txBody>
      </p:sp>
    </p:spTree>
    <p:extLst>
      <p:ext uri="{BB962C8B-B14F-4D97-AF65-F5344CB8AC3E}">
        <p14:creationId xmlns:p14="http://schemas.microsoft.com/office/powerpoint/2010/main" val="17802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0" y="76200"/>
            <a:ext cx="9144000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1FFF9"/>
                </a:solidFill>
                <a:latin typeface="Book Antiqua" pitchFamily="18" charset="0"/>
              </a:rPr>
              <a:t>C. ADULT (PARAUMBILICAL) UMBILICAL HERNIA</a:t>
            </a:r>
          </a:p>
          <a:p>
            <a:pPr algn="just">
              <a:defRPr/>
            </a:pPr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Incidence: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sz="2800" b="1" dirty="0">
                <a:latin typeface="Book Antiqua" pitchFamily="18" charset="0"/>
              </a:rPr>
              <a:t>Commonest in adult fatty multiparous females </a:t>
            </a:r>
          </a:p>
          <a:p>
            <a:pPr algn="just">
              <a:defRPr/>
            </a:pPr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Pathology:</a:t>
            </a:r>
            <a:r>
              <a:rPr lang="en-US" sz="3200" b="1" dirty="0">
                <a:latin typeface="Book Antiqua" pitchFamily="18" charset="0"/>
              </a:rPr>
              <a:t> </a:t>
            </a:r>
          </a:p>
          <a:p>
            <a:pPr algn="just">
              <a:defRPr/>
            </a:pPr>
            <a:r>
              <a:rPr lang="en-US" sz="2800" b="1" dirty="0">
                <a:latin typeface="Book Antiqua" pitchFamily="18" charset="0"/>
              </a:rPr>
              <a:t>Commoner above the umbilicus, the </a:t>
            </a:r>
            <a:r>
              <a:rPr lang="en-US" sz="2800" b="1" dirty="0" err="1">
                <a:latin typeface="Book Antiqua" pitchFamily="18" charset="0"/>
              </a:rPr>
              <a:t>linea</a:t>
            </a:r>
            <a:r>
              <a:rPr lang="en-US" sz="2800" b="1" dirty="0">
                <a:latin typeface="Book Antiqua" pitchFamily="18" charset="0"/>
              </a:rPr>
              <a:t> alba being stretched from repeated pregnancies. Rare below as there the </a:t>
            </a:r>
            <a:r>
              <a:rPr lang="en-US" sz="2800" b="1" dirty="0" err="1">
                <a:latin typeface="Book Antiqua" pitchFamily="18" charset="0"/>
              </a:rPr>
              <a:t>linea</a:t>
            </a:r>
            <a:r>
              <a:rPr lang="en-US" sz="2800" b="1" dirty="0">
                <a:latin typeface="Book Antiqua" pitchFamily="18" charset="0"/>
              </a:rPr>
              <a:t> alba is a thin line </a:t>
            </a:r>
          </a:p>
          <a:p>
            <a:pPr algn="just">
              <a:defRPr/>
            </a:pPr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Sac: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sz="2800" b="1" dirty="0">
                <a:latin typeface="Book Antiqua" pitchFamily="18" charset="0"/>
              </a:rPr>
              <a:t>Starts small, gradually enlarging, narrow necked, </a:t>
            </a:r>
            <a:r>
              <a:rPr lang="en-US" sz="2800" b="1" dirty="0" err="1">
                <a:latin typeface="Book Antiqua" pitchFamily="18" charset="0"/>
              </a:rPr>
              <a:t>multilocular</a:t>
            </a:r>
            <a:r>
              <a:rPr lang="en-US" sz="2800" b="1" dirty="0">
                <a:latin typeface="Book Antiqua" pitchFamily="18" charset="0"/>
              </a:rPr>
              <a:t> fundus with frequent fundal adhesions </a:t>
            </a:r>
          </a:p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CONTENTS: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sz="2800" b="1" dirty="0">
                <a:latin typeface="Book Antiqua" pitchFamily="18" charset="0"/>
              </a:rPr>
              <a:t>Transverse colon, </a:t>
            </a:r>
            <a:r>
              <a:rPr lang="en-US" sz="2800" b="1" dirty="0" err="1">
                <a:latin typeface="Book Antiqua" pitchFamily="18" charset="0"/>
              </a:rPr>
              <a:t>omentum</a:t>
            </a:r>
            <a:r>
              <a:rPr lang="en-US" sz="2800" b="1" dirty="0">
                <a:latin typeface="Book Antiqua" pitchFamily="18" charset="0"/>
              </a:rPr>
              <a:t> and small gut </a:t>
            </a:r>
          </a:p>
          <a:p>
            <a:pPr algn="just">
              <a:defRPr/>
            </a:pPr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COVERINGS: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sz="2800" b="1" dirty="0">
                <a:latin typeface="Book Antiqua" pitchFamily="18" charset="0"/>
              </a:rPr>
              <a:t>Skin, subcutaneous fat, </a:t>
            </a:r>
            <a:r>
              <a:rPr lang="en-US" sz="2800" b="1" dirty="0" err="1">
                <a:latin typeface="Book Antiqua" pitchFamily="18" charset="0"/>
              </a:rPr>
              <a:t>extraperitoneal</a:t>
            </a:r>
            <a:r>
              <a:rPr lang="en-US" sz="2800" b="1" dirty="0">
                <a:latin typeface="Book Antiqua" pitchFamily="18" charset="0"/>
              </a:rPr>
              <a:t> fat </a:t>
            </a:r>
          </a:p>
        </p:txBody>
      </p:sp>
    </p:spTree>
    <p:extLst>
      <p:ext uri="{BB962C8B-B14F-4D97-AF65-F5344CB8AC3E}">
        <p14:creationId xmlns:p14="http://schemas.microsoft.com/office/powerpoint/2010/main" val="184460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789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SEC</dc:creator>
  <cp:lastModifiedBy>SEC</cp:lastModifiedBy>
  <cp:revision>3</cp:revision>
  <dcterms:created xsi:type="dcterms:W3CDTF">2018-10-31T23:12:50Z</dcterms:created>
  <dcterms:modified xsi:type="dcterms:W3CDTF">2018-10-31T23:39:31Z</dcterms:modified>
</cp:coreProperties>
</file>